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Spectral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ectral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Spectral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Spectral-italic.fntdata"/><Relationship Id="rId16" Type="http://schemas.openxmlformats.org/officeDocument/2006/relationships/slide" Target="slides/slide11.xml"/><Relationship Id="rId38" Type="http://schemas.openxmlformats.org/officeDocument/2006/relationships/font" Target="fonts/Spectral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dc47a89d54ec59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dc47a89d54ec59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432a2cb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432a2cb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432a2cb6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432a2cb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43dcee8f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43dcee8f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432a2cb6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432a2cb6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432a2cb6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432a2cb6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432a2cb6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432a2cb6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3dcee8f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3dcee8f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43dcee8ff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43dcee8ff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432a2cb6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432a2cb6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43dcee8ff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43dcee8f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dc47a89d54ec59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dc47a89d54ec59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43dcee8ff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43dcee8ff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42e6eaf9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42e6eaf9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42e6eaf9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42e6eaf9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42e6eaf9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42e6eaf9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dc47a89d54ec59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dc47a89d54ec59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6.jp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Metachatbot: Chatbot para crear Chatbots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7"/>
          <p:cNvSpPr txBox="1"/>
          <p:nvPr>
            <p:ph idx="4294967295" type="subTitle"/>
          </p:nvPr>
        </p:nvSpPr>
        <p:spPr>
          <a:xfrm>
            <a:off x="823850" y="4387625"/>
            <a:ext cx="2594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Chumpitaz Rios, 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Antonny Gerald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/>
        </p:nvSpPr>
        <p:spPr>
          <a:xfrm>
            <a:off x="284075" y="1828900"/>
            <a:ext cx="40365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ENTORNOS PARA CREAR CHATBOT</a:t>
            </a:r>
            <a:endParaRPr sz="18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Independencia de interacción.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 chatbots programables.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 chatbots para distintas áreas de interés.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Mejorar y entrenar automáticamente los chatbots.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Entornos interactivos.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Fácil entendimiento.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4947338" y="1828900"/>
            <a:ext cx="39126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CHATBOTS</a:t>
            </a:r>
            <a:endParaRPr sz="18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Independencia de interacción.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Guardar errores.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Uso en distintas plataformas.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26"/>
          <p:cNvSpPr txBox="1"/>
          <p:nvPr>
            <p:ph type="title"/>
          </p:nvPr>
        </p:nvSpPr>
        <p:spPr>
          <a:xfrm>
            <a:off x="621000" y="81750"/>
            <a:ext cx="2514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26"/>
          <p:cNvSpPr txBox="1"/>
          <p:nvPr>
            <p:ph idx="4294967295" type="body"/>
          </p:nvPr>
        </p:nvSpPr>
        <p:spPr>
          <a:xfrm>
            <a:off x="1247850" y="647250"/>
            <a:ext cx="2514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1299575" y="466825"/>
            <a:ext cx="46704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27"/>
          <p:cNvSpPr txBox="1"/>
          <p:nvPr>
            <p:ph idx="4294967295" type="body"/>
          </p:nvPr>
        </p:nvSpPr>
        <p:spPr>
          <a:xfrm>
            <a:off x="1797950" y="1236550"/>
            <a:ext cx="39789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ARQUITECTURA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DE CHATBOTS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METACHATBOT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MEJORA Y ENTRENAMIENTO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50" y="1487675"/>
            <a:ext cx="3233700" cy="3006975"/>
          </a:xfrm>
          <a:prstGeom prst="rect">
            <a:avLst/>
          </a:prstGeom>
          <a:noFill/>
          <a:ln cap="flat" cmpd="sng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18" name="Google Shape;318;p28"/>
          <p:cNvSpPr txBox="1"/>
          <p:nvPr>
            <p:ph type="title"/>
          </p:nvPr>
        </p:nvSpPr>
        <p:spPr>
          <a:xfrm>
            <a:off x="621000" y="81750"/>
            <a:ext cx="2514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28"/>
          <p:cNvSpPr txBox="1"/>
          <p:nvPr>
            <p:ph idx="4294967295" type="body"/>
          </p:nvPr>
        </p:nvSpPr>
        <p:spPr>
          <a:xfrm>
            <a:off x="1247850" y="647250"/>
            <a:ext cx="27402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ARQUITECTURA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125" y="1487675"/>
            <a:ext cx="3060124" cy="3006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1517400" y="449465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5911388" y="449465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clases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675" y="1212750"/>
            <a:ext cx="2740200" cy="335908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>
            <p:ph type="title"/>
          </p:nvPr>
        </p:nvSpPr>
        <p:spPr>
          <a:xfrm>
            <a:off x="621000" y="81750"/>
            <a:ext cx="2514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29"/>
          <p:cNvSpPr txBox="1"/>
          <p:nvPr>
            <p:ph idx="4294967295" type="body"/>
          </p:nvPr>
        </p:nvSpPr>
        <p:spPr>
          <a:xfrm>
            <a:off x="1247850" y="647250"/>
            <a:ext cx="27402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ARQUITECTURA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3884975" y="457185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estados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>
            <p:ph type="title"/>
          </p:nvPr>
        </p:nvSpPr>
        <p:spPr>
          <a:xfrm>
            <a:off x="621000" y="81750"/>
            <a:ext cx="2514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30"/>
          <p:cNvSpPr txBox="1"/>
          <p:nvPr>
            <p:ph idx="4294967295" type="body"/>
          </p:nvPr>
        </p:nvSpPr>
        <p:spPr>
          <a:xfrm>
            <a:off x="1247850" y="647250"/>
            <a:ext cx="3579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DE CHATBOTS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23" y="1924250"/>
            <a:ext cx="4519852" cy="219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8727" y="1212750"/>
            <a:ext cx="1956850" cy="120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6614" y="2524661"/>
            <a:ext cx="281082" cy="51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0842" y="3143161"/>
            <a:ext cx="1792625" cy="139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0"/>
          <p:cNvSpPr txBox="1"/>
          <p:nvPr/>
        </p:nvSpPr>
        <p:spPr>
          <a:xfrm>
            <a:off x="2183550" y="4120625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Funcionamiento interno del Motor de Chatbots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6613350" y="454115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Ficheros modelo y entrenamiento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/>
          <p:nvPr>
            <p:ph type="title"/>
          </p:nvPr>
        </p:nvSpPr>
        <p:spPr>
          <a:xfrm>
            <a:off x="621000" y="81750"/>
            <a:ext cx="2514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31"/>
          <p:cNvSpPr txBox="1"/>
          <p:nvPr>
            <p:ph idx="4294967295" type="body"/>
          </p:nvPr>
        </p:nvSpPr>
        <p:spPr>
          <a:xfrm>
            <a:off x="1247850" y="647250"/>
            <a:ext cx="3579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METACHATBOT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5" y="1408525"/>
            <a:ext cx="3395474" cy="320382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1"/>
          <p:cNvSpPr txBox="1"/>
          <p:nvPr/>
        </p:nvSpPr>
        <p:spPr>
          <a:xfrm>
            <a:off x="1548627" y="4612345"/>
            <a:ext cx="1847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Acciones del Metachatbot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775" y="1678512"/>
            <a:ext cx="3395474" cy="26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5673965" y="4342370"/>
            <a:ext cx="1847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Funcionamiento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 Metachatbot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/>
          <p:nvPr>
            <p:ph type="title"/>
          </p:nvPr>
        </p:nvSpPr>
        <p:spPr>
          <a:xfrm>
            <a:off x="621000" y="81750"/>
            <a:ext cx="2514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32"/>
          <p:cNvSpPr txBox="1"/>
          <p:nvPr>
            <p:ph idx="4294967295" type="body"/>
          </p:nvPr>
        </p:nvSpPr>
        <p:spPr>
          <a:xfrm>
            <a:off x="1247850" y="647250"/>
            <a:ext cx="6522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MEJORA Y ENTRENAMIENTO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9" name="Google Shape;3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600" y="1715025"/>
            <a:ext cx="4830800" cy="27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2"/>
          <p:cNvSpPr txBox="1"/>
          <p:nvPr/>
        </p:nvSpPr>
        <p:spPr>
          <a:xfrm>
            <a:off x="3648452" y="4484670"/>
            <a:ext cx="1847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Acciones del SolveError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type="title"/>
          </p:nvPr>
        </p:nvSpPr>
        <p:spPr>
          <a:xfrm>
            <a:off x="621000" y="81750"/>
            <a:ext cx="2514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3"/>
          <p:cNvSpPr txBox="1"/>
          <p:nvPr>
            <p:ph idx="4294967295" type="body"/>
          </p:nvPr>
        </p:nvSpPr>
        <p:spPr>
          <a:xfrm>
            <a:off x="1247850" y="647250"/>
            <a:ext cx="6522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MEJORA Y ENTRENAMIENTO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7" name="Google Shape;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00" y="1687087"/>
            <a:ext cx="5819102" cy="12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3"/>
          <p:cNvSpPr txBox="1"/>
          <p:nvPr/>
        </p:nvSpPr>
        <p:spPr>
          <a:xfrm>
            <a:off x="6440102" y="2094208"/>
            <a:ext cx="1847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Procesar los errores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99" y="3300025"/>
            <a:ext cx="1735950" cy="15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850" y="3847413"/>
            <a:ext cx="1015050" cy="4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1806" y="3300025"/>
            <a:ext cx="1502144" cy="1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/>
        </p:nvSpPr>
        <p:spPr>
          <a:xfrm>
            <a:off x="5253950" y="3883888"/>
            <a:ext cx="1344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 txBox="1"/>
          <p:nvPr>
            <p:ph type="title"/>
          </p:nvPr>
        </p:nvSpPr>
        <p:spPr>
          <a:xfrm>
            <a:off x="1299575" y="466825"/>
            <a:ext cx="17073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VÍDEO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>
            <p:ph type="title"/>
          </p:nvPr>
        </p:nvSpPr>
        <p:spPr>
          <a:xfrm>
            <a:off x="1299575" y="466825"/>
            <a:ext cx="71997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TRABAJO FUTURO Y CONCLUSIONES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35"/>
          <p:cNvSpPr txBox="1"/>
          <p:nvPr>
            <p:ph idx="4294967295" type="body"/>
          </p:nvPr>
        </p:nvSpPr>
        <p:spPr>
          <a:xfrm>
            <a:off x="1797950" y="1236550"/>
            <a:ext cx="24909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MEJORAS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COMPARACIÓN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9575" y="466825"/>
            <a:ext cx="27837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797950" y="1236550"/>
            <a:ext cx="5165700" cy="25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TRABAJO FUTURO Y CONCLUSIONES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/>
          <p:nvPr>
            <p:ph type="title"/>
          </p:nvPr>
        </p:nvSpPr>
        <p:spPr>
          <a:xfrm>
            <a:off x="621000" y="81750"/>
            <a:ext cx="4332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TRABAJO FUTURO Y CONCLUSIONES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36"/>
          <p:cNvSpPr txBox="1"/>
          <p:nvPr>
            <p:ph idx="4294967295" type="body"/>
          </p:nvPr>
        </p:nvSpPr>
        <p:spPr>
          <a:xfrm>
            <a:off x="1247850" y="647250"/>
            <a:ext cx="6522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MEJORAS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1247850" y="1212750"/>
            <a:ext cx="33867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plicación.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de ayuda. 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 Chatbot “escritorio”.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Cambiar las acciones por otros Chatbots.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Mejorar las interacciones con el sistema.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Selección dinámica de la interacción.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Aceptar cualquier ruta para guardar los datos.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Permitir programar las acciones por voz.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621000" y="81750"/>
            <a:ext cx="4332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TRABAJO FUTURO Y CONCLUSIONES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37"/>
          <p:cNvSpPr txBox="1"/>
          <p:nvPr>
            <p:ph idx="4294967295" type="body"/>
          </p:nvPr>
        </p:nvSpPr>
        <p:spPr>
          <a:xfrm>
            <a:off x="1247850" y="647250"/>
            <a:ext cx="6522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37"/>
          <p:cNvSpPr txBox="1"/>
          <p:nvPr/>
        </p:nvSpPr>
        <p:spPr>
          <a:xfrm>
            <a:off x="1247850" y="1456000"/>
            <a:ext cx="70293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planteados.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Limitada comunicación con otros sistemas.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 una interacción por voz.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Programar las acción a ejecutar. 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Aunque el uso no es para todos los usuarios, con futuras mejoras se puede conseguir este objetivo.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valoración final, no se ha podido encontrar un entorno que permita crear cualquier tipo de Chatbot utilizando la voz.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Implementación modular.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Modo de uso del software con la voz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351" y="748839"/>
            <a:ext cx="6303900" cy="364586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/>
        </p:nvSpPr>
        <p:spPr>
          <a:xfrm>
            <a:off x="1498351" y="748825"/>
            <a:ext cx="63039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Spectral"/>
                <a:ea typeface="Spectral"/>
                <a:cs typeface="Spectral"/>
                <a:sym typeface="Spectral"/>
              </a:rPr>
              <a:t>PREGUNTAS</a:t>
            </a:r>
            <a:endParaRPr b="1" sz="3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type="title"/>
          </p:nvPr>
        </p:nvSpPr>
        <p:spPr>
          <a:xfrm>
            <a:off x="398825" y="364900"/>
            <a:ext cx="1990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FUENTES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379650" y="1171150"/>
            <a:ext cx="83847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Imagen1: </a:t>
            </a: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http://tiinside.com.br/tiinside/home/internet/30/08/2017/america-latina-tera-25-bilhoes-de-dispositivos-conectados-ate-2025/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2: </a:t>
            </a: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https://www.eyesurf.net/value-high-speed-internet-access-across-canada/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3: http://blog.udlap.mx/blog/2014/06/investigacioneninteligenciaartificial/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4: https://blog.markgrowth.com/how-chat-bots-can-help-you-increase-conversion-6561ba0b8ab0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5: https://www.quora.com/How-do-chatbots-work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6: </a:t>
            </a:r>
            <a:r>
              <a:rPr lang="en-GB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https://gus.chat/5-pasos-implementar-chatbot-en-empresa/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7: https://www.businesswire.com/news/home/20181010006066/es/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8: http://www.staffcreativa.pe/blog/chatbots-vs-apps-quien-sobrevive/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9: https://planetachatbot.com/5-aplicaciones-chatbots-en-smart-speakers-a3a83dedbe00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9575" y="466825"/>
            <a:ext cx="36927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797950" y="1236550"/>
            <a:ext cx="3978900" cy="21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SISTEMAS INTELIGENTES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/>
        </p:nvSpPr>
        <p:spPr>
          <a:xfrm>
            <a:off x="521850" y="3310525"/>
            <a:ext cx="25317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Conectividad y funcionalidades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1)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00" y="1786800"/>
            <a:ext cx="2946761" cy="15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0"/>
          <p:cNvSpPr txBox="1"/>
          <p:nvPr/>
        </p:nvSpPr>
        <p:spPr>
          <a:xfrm>
            <a:off x="6895150" y="3310525"/>
            <a:ext cx="164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Inteligencia Artificial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3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158" y="1786800"/>
            <a:ext cx="2283592" cy="15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0"/>
          <p:cNvSpPr txBox="1"/>
          <p:nvPr>
            <p:ph type="title"/>
          </p:nvPr>
        </p:nvSpPr>
        <p:spPr>
          <a:xfrm>
            <a:off x="621000" y="81750"/>
            <a:ext cx="2109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1247850" y="647250"/>
            <a:ext cx="3978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SISTEMAS INTELIGENTES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449" y="1786800"/>
            <a:ext cx="2902404" cy="15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/>
          <p:nvPr/>
        </p:nvSpPr>
        <p:spPr>
          <a:xfrm flipH="1">
            <a:off x="3908288" y="3310525"/>
            <a:ext cx="1814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de las Cosas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2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75" y="1970575"/>
            <a:ext cx="3781750" cy="21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1768850" y="4086725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4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5206850" y="1212750"/>
            <a:ext cx="34500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CARACTERÍSTICAS</a:t>
            </a:r>
            <a:endParaRPr sz="18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 el comportamiento cognitivo de los humanos.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Aprendizaje supervisado.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Atención híbrida.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Aprender de los errores.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FINALIDAD</a:t>
            </a:r>
            <a:endParaRPr sz="18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Comercio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Atención al usuario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Asistentes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1"/>
          <p:cNvSpPr txBox="1"/>
          <p:nvPr>
            <p:ph type="title"/>
          </p:nvPr>
        </p:nvSpPr>
        <p:spPr>
          <a:xfrm>
            <a:off x="621000" y="81750"/>
            <a:ext cx="2109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1"/>
          <p:cNvSpPr txBox="1"/>
          <p:nvPr>
            <p:ph idx="4294967295" type="body"/>
          </p:nvPr>
        </p:nvSpPr>
        <p:spPr>
          <a:xfrm>
            <a:off x="1247850" y="647250"/>
            <a:ext cx="1707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</a:t>
            </a:r>
            <a:endParaRPr sz="2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75" y="1373887"/>
            <a:ext cx="4695899" cy="25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5206875" y="1212750"/>
            <a:ext cx="3450000" cy="3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SISTEMAS DE EJECUCIÓN</a:t>
            </a:r>
            <a:endParaRPr sz="18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Aplicaciones de mensajería.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Aplicaciones web.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Sistemas del hogar, trabajo, etc.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TECNOLOGÍA</a:t>
            </a:r>
            <a:endParaRPr sz="18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Reglas: Sin conocimiento.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Inteligencia Artificial: Deep Learning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lphaL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Supervisado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lphaL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supervisado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lphaL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Semisupervisado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lphaL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Refuerzo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747725" y="397145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NLP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5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2"/>
          <p:cNvSpPr txBox="1"/>
          <p:nvPr>
            <p:ph type="title"/>
          </p:nvPr>
        </p:nvSpPr>
        <p:spPr>
          <a:xfrm>
            <a:off x="621000" y="81750"/>
            <a:ext cx="2109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2"/>
          <p:cNvSpPr txBox="1"/>
          <p:nvPr>
            <p:ph idx="4294967295" type="body"/>
          </p:nvPr>
        </p:nvSpPr>
        <p:spPr>
          <a:xfrm>
            <a:off x="1247850" y="647250"/>
            <a:ext cx="1707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/>
        </p:nvSpPr>
        <p:spPr>
          <a:xfrm>
            <a:off x="1247850" y="1511150"/>
            <a:ext cx="3450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 un sistema </a:t>
            </a: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capaz</a:t>
            </a: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crear Chatbots.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 sistema que pueda reconocer una estructura de Chatbots.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Interacción por voz/texto.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Construir un motor de Chatbots.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para la mejora y el entrenamiento de los Chatbots.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3"/>
          <p:cNvSpPr txBox="1"/>
          <p:nvPr>
            <p:ph type="title"/>
          </p:nvPr>
        </p:nvSpPr>
        <p:spPr>
          <a:xfrm>
            <a:off x="621000" y="81750"/>
            <a:ext cx="2109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3"/>
          <p:cNvSpPr txBox="1"/>
          <p:nvPr>
            <p:ph idx="4294967295" type="body"/>
          </p:nvPr>
        </p:nvSpPr>
        <p:spPr>
          <a:xfrm>
            <a:off x="1247850" y="647250"/>
            <a:ext cx="1887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550" y="1511149"/>
            <a:ext cx="3689851" cy="21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 txBox="1"/>
          <p:nvPr/>
        </p:nvSpPr>
        <p:spPr>
          <a:xfrm>
            <a:off x="6039675" y="368085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6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1299575" y="466825"/>
            <a:ext cx="46704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4"/>
          <p:cNvSpPr txBox="1"/>
          <p:nvPr>
            <p:ph idx="4294967295" type="body"/>
          </p:nvPr>
        </p:nvSpPr>
        <p:spPr>
          <a:xfrm>
            <a:off x="1797950" y="1236550"/>
            <a:ext cx="3978900" cy="1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PANORÁMICA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75" y="1974650"/>
            <a:ext cx="2623876" cy="174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 txBox="1"/>
          <p:nvPr/>
        </p:nvSpPr>
        <p:spPr>
          <a:xfrm>
            <a:off x="477250" y="372280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Aplicaciones de I.A.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7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5"/>
          <p:cNvSpPr txBox="1"/>
          <p:nvPr>
            <p:ph type="title"/>
          </p:nvPr>
        </p:nvSpPr>
        <p:spPr>
          <a:xfrm>
            <a:off x="621000" y="81750"/>
            <a:ext cx="2514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25"/>
          <p:cNvSpPr txBox="1"/>
          <p:nvPr>
            <p:ph idx="4294967295" type="body"/>
          </p:nvPr>
        </p:nvSpPr>
        <p:spPr>
          <a:xfrm>
            <a:off x="1247850" y="647250"/>
            <a:ext cx="2514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PANORÁMICA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938" y="1974650"/>
            <a:ext cx="31146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300" y="1974650"/>
            <a:ext cx="29337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 txBox="1"/>
          <p:nvPr/>
        </p:nvSpPr>
        <p:spPr>
          <a:xfrm>
            <a:off x="3730775" y="344150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vs Apps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8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6823350" y="3441500"/>
            <a:ext cx="170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Chatbots en el hogar  (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 9</a:t>
            </a:r>
            <a:r>
              <a:rPr lang="en-GB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